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</p:sldMasterIdLst>
  <p:notesMasterIdLst>
    <p:notesMasterId r:id="rId18"/>
  </p:notesMasterIdLst>
  <p:handoutMasterIdLst>
    <p:handoutMasterId r:id="rId19"/>
  </p:handoutMasterIdLst>
  <p:sldIdLst>
    <p:sldId id="433" r:id="rId2"/>
    <p:sldId id="663" r:id="rId3"/>
    <p:sldId id="634" r:id="rId4"/>
    <p:sldId id="659" r:id="rId5"/>
    <p:sldId id="660" r:id="rId6"/>
    <p:sldId id="661" r:id="rId7"/>
    <p:sldId id="662" r:id="rId8"/>
    <p:sldId id="658" r:id="rId9"/>
    <p:sldId id="651" r:id="rId10"/>
    <p:sldId id="653" r:id="rId11"/>
    <p:sldId id="649" r:id="rId12"/>
    <p:sldId id="642" r:id="rId13"/>
    <p:sldId id="635" r:id="rId14"/>
    <p:sldId id="657" r:id="rId15"/>
    <p:sldId id="654" r:id="rId16"/>
    <p:sldId id="656" r:id="rId17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F9FFE9"/>
    <a:srgbClr val="FEFF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0" autoAdjust="0"/>
    <p:restoredTop sz="94674"/>
  </p:normalViewPr>
  <p:slideViewPr>
    <p:cSldViewPr snapToGrid="0">
      <p:cViewPr varScale="1">
        <p:scale>
          <a:sx n="159" d="100"/>
          <a:sy n="159" d="100"/>
        </p:scale>
        <p:origin x="50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8E1DE-1659-9142-8B5E-34BD579DB2A4}" type="datetimeFigureOut">
              <a:rPr lang="en-US" smtClean="0"/>
              <a:t>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A2B05-5024-654E-9FD7-90895ECB5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75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03470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369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6540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8306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6994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5320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236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342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183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183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4705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5318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9293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4978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3770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e81b29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e81b290b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855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671BB-1DCE-46DC-9AF1-D7851D8B3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0C60A-036A-4BD8-8E39-CC5370B17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BF109-EC28-4C22-8B2F-4B1F5117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20EB9-02F5-417A-AC22-4D8076CB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EAFBB-89F5-4925-9F6D-D9E93CED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1686501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B4DCC-CC68-40E3-906A-B1C830F67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DA5A75-EDA5-4B80-89B0-0969E79F2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8F9A1-2FFA-4F74-93B5-289BF185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858E2-38C6-4F5B-B4DE-120BE03F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391E4-A3DF-4A88-95CD-E538B0E0F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5088891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6C4102-51E9-4CAB-B485-084E0C9B4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76278-91F2-4FBD-9079-6747CE828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68AD5-1829-454B-B063-D79C22831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0E4F3-1EFE-429B-A348-2A490284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CCE89-3A01-4878-8F55-85DBD514F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3147565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4561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941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8D4E2-CB4F-45C0-B477-8797D373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622DF-63A1-4223-BE74-7C1B17B54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B3AC0-79A2-4B6B-AA16-A5C33FD8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B96-2F6F-4666-AAF1-E17B46B746B6}" type="datetimeFigureOut">
              <a:rPr lang="en-IN" smtClean="0"/>
              <a:t>13/01/23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6BB0E-D54B-480B-9065-BE3F9359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567C7-F65C-4A8D-9461-FFB072A75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00769-DA4B-4227-B393-4847D1999B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885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93C09-786A-47C6-BFC8-3B448D1D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AA731-AF30-45EE-A773-9E8D5B3C0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41C87-ABF2-4DE4-96A7-B9D2967E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3DF2D-A4BD-4D42-8BA4-878760242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A143D-5930-4BDF-9004-0CCBA565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1967613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71D2-BF8C-43DA-A7F1-95581A01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59B4E-8432-412F-8F91-67D375150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FF865-AD72-45C6-8007-84CE5C78E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C3499D-988C-4148-B2CC-FB055049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D504D-0DDE-4826-A1A4-4012DEC1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D4E2D-D4BE-4281-B9EB-BB289463E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2224321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91066-3D1F-44B5-B55C-EC7000A31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39697-2F6C-4CB8-B1CE-64F3B0F8D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BDFFC-378B-4C32-B9DB-24C34272C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BE7F0-4B0C-418B-9957-168006EFB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DDA43A-D6F5-46F5-8077-31FC93EF6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FB7EFD-572F-405A-A001-C145E245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6B96-2F6F-4666-AAF1-E17B46B746B6}" type="datetimeFigureOut">
              <a:rPr lang="en-IN" smtClean="0"/>
              <a:t>13/01/23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64E63-8B00-46F7-84B7-5537FE45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9A78DD-D7ED-4A9D-BAE0-8D42CFCF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00769-DA4B-4227-B393-4847D1999B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293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5CBF-DE45-44C9-8844-3B9DA00AC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D732A-80D9-4E9E-A640-AA992FD7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B5F18-BD1A-468B-A17F-648AF474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29D57-A246-4697-8E81-9B3430DC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5891705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881B-DB99-4CC1-8F3F-387A193B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8AB682-5285-4B6B-91AB-F29BF093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31806-C12F-4F48-BB03-5E547B75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798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92BA-D91F-4776-8C98-F595D078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6C503-1001-4C65-B679-4CBA4DE77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A8111-2C6B-4580-BE55-92A8B6D76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56907-218B-4C53-AAF1-10865746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5855F-A4E6-4A8F-978C-D1FDEF4B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8B11-13F4-48D5-9752-BB342118D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8452895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0294-40E2-49AB-86CE-C72A891C0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D8848-1C0B-412B-9674-CE5D0BF37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A4727-C983-46BF-B608-AB175F2D1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A300E-C70D-4D40-8892-C2B4F622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330E2-5C46-429E-8DF6-60F73B2D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9640F-5E1F-4E97-87AF-EC385B85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9780421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88654-D167-4BF3-9ECC-0371A1B1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AA0D6-FC81-4324-A7AC-767F24ADC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D6A41-472A-48A4-9B12-9C69F34EF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9E6BF-7D1A-4AE2-96C5-CCA157818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FD2B6-E536-48B4-9163-1A5D630FB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874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84CF66-2E95-4A3D-8FE9-5E41B9FA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763" y="785720"/>
            <a:ext cx="7470165" cy="3883194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>
                <a:solidFill>
                  <a:srgbClr val="800000"/>
                </a:solidFill>
                <a:latin typeface="Georgia" panose="02040502050405020303" pitchFamily="18" charset="0"/>
              </a:rPr>
              <a:t>Curriculum Framework for</a:t>
            </a:r>
            <a:br>
              <a:rPr lang="en-US" dirty="0">
                <a:solidFill>
                  <a:srgbClr val="800000"/>
                </a:solidFill>
                <a:latin typeface="Georgia" panose="02040502050405020303" pitchFamily="18" charset="0"/>
              </a:rPr>
            </a:br>
            <a:r>
              <a:rPr lang="en-US" dirty="0">
                <a:solidFill>
                  <a:srgbClr val="800000"/>
                </a:solidFill>
                <a:latin typeface="Georgia" panose="02040502050405020303" pitchFamily="18" charset="0"/>
              </a:rPr>
              <a:t>Higher Order Cognition</a:t>
            </a:r>
            <a:br>
              <a:rPr lang="en-US" sz="2800" dirty="0">
                <a:solidFill>
                  <a:srgbClr val="800000"/>
                </a:solidFill>
                <a:latin typeface="Georgia" panose="02040502050405020303" pitchFamily="18" charset="0"/>
              </a:rPr>
            </a:br>
            <a:br>
              <a:rPr lang="en-US" sz="2800" dirty="0">
                <a:solidFill>
                  <a:srgbClr val="800000"/>
                </a:solidFill>
                <a:latin typeface="Georgia" panose="02040502050405020303" pitchFamily="18" charset="0"/>
              </a:rPr>
            </a:br>
            <a: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K P </a:t>
            </a:r>
            <a:r>
              <a:rPr lang="en-US" sz="2400" i="1" dirty="0" err="1">
                <a:solidFill>
                  <a:srgbClr val="000090"/>
                </a:solidFill>
                <a:latin typeface="Georgia" panose="02040502050405020303" pitchFamily="18" charset="0"/>
              </a:rPr>
              <a:t>Mohanan</a:t>
            </a:r>
            <a: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 (</a:t>
            </a:r>
            <a:r>
              <a:rPr lang="en-US" sz="2400" i="1" dirty="0" err="1">
                <a:solidFill>
                  <a:srgbClr val="000090"/>
                </a:solidFill>
                <a:latin typeface="Georgia" panose="02040502050405020303" pitchFamily="18" charset="0"/>
              </a:rPr>
              <a:t>mohanan.kp@gmail.com</a:t>
            </a:r>
            <a:r>
              <a:rPr lang="en-US" sz="2400" i="1">
                <a:solidFill>
                  <a:srgbClr val="000090"/>
                </a:solidFill>
                <a:latin typeface="Georgia" panose="02040502050405020303" pitchFamily="18" charset="0"/>
              </a:rPr>
              <a:t>)</a:t>
            </a:r>
            <a:b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r>
              <a:rPr lang="en-US" sz="2400" i="1" dirty="0" err="1">
                <a:solidFill>
                  <a:srgbClr val="000090"/>
                </a:solidFill>
                <a:latin typeface="Georgia" panose="02040502050405020303" pitchFamily="18" charset="0"/>
              </a:rPr>
              <a:t>ThinQ</a:t>
            </a:r>
            <a: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 (</a:t>
            </a:r>
            <a:r>
              <a:rPr lang="en-US" sz="2400" i="1" dirty="0" err="1">
                <a:solidFill>
                  <a:srgbClr val="000090"/>
                </a:solidFill>
                <a:latin typeface="Georgia" panose="02040502050405020303" pitchFamily="18" charset="0"/>
              </a:rPr>
              <a:t>www.thinq.education</a:t>
            </a:r>
            <a: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)</a:t>
            </a:r>
            <a:br>
              <a:rPr lang="en-US" sz="20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br>
              <a:rPr lang="en-US" sz="28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br>
              <a:rPr lang="en-US" sz="20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r>
              <a:rPr lang="en-US" sz="2400" dirty="0">
                <a:solidFill>
                  <a:srgbClr val="000090"/>
                </a:solidFill>
                <a:latin typeface="Georgia" panose="02040502050405020303" pitchFamily="18" charset="0"/>
              </a:rPr>
              <a:t> 18 January 2023</a:t>
            </a:r>
            <a:r>
              <a:rPr lang="en-US" sz="2000" i="1" dirty="0">
                <a:solidFill>
                  <a:srgbClr val="000090"/>
                </a:solidFill>
                <a:latin typeface="Georgia" panose="02040502050405020303" pitchFamily="18" charset="0"/>
              </a:rPr>
              <a:t>	</a:t>
            </a:r>
            <a:b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r>
              <a:rPr lang="en-US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3759AF-1ACB-6C42-86D4-EB9959E717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18840" y="714397"/>
            <a:ext cx="8797442" cy="3460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46173" y="201745"/>
            <a:ext cx="0" cy="4827058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897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7856"/>
            <a:ext cx="8203059" cy="6214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What is a Curriculum?</a:t>
            </a: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152026"/>
            <a:ext cx="8065767" cy="37926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238" indent="-63023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800" b="1" i="1" dirty="0">
                <a:solidFill>
                  <a:schemeClr val="tx1"/>
                </a:solidFill>
                <a:latin typeface="Georgia" panose="02040502050405020303" pitchFamily="18" charset="0"/>
              </a:rPr>
              <a:t>Components</a:t>
            </a:r>
            <a:r>
              <a:rPr lang="en-IN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:  </a:t>
            </a:r>
          </a:p>
          <a:p>
            <a:pPr marL="630238" indent="-630238">
              <a:lnSpc>
                <a:spcPct val="100000"/>
              </a:lnSpc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dirty="0">
                <a:latin typeface="Georgia" panose="02040502050405020303" pitchFamily="18" charset="0"/>
              </a:rPr>
              <a:t>Aims/Goals</a:t>
            </a:r>
            <a:r>
              <a:rPr lang="en-IN" sz="2000" dirty="0">
                <a:latin typeface="Georgia" panose="02040502050405020303" pitchFamily="18" charset="0"/>
              </a:rPr>
              <a:t>:	the</a:t>
            </a:r>
            <a:r>
              <a:rPr lang="en-IN" sz="2000" b="1" dirty="0">
                <a:latin typeface="Georgia" panose="02040502050405020303" pitchFamily="18" charset="0"/>
              </a:rPr>
              <a:t> learning outcome</a:t>
            </a:r>
            <a:r>
              <a:rPr lang="en-IN" sz="2000" dirty="0">
                <a:latin typeface="Georgia" panose="02040502050405020303" pitchFamily="18" charset="0"/>
              </a:rPr>
              <a:t>s that a program aims at. </a:t>
            </a:r>
          </a:p>
          <a:p>
            <a:pPr marL="630238" indent="-63023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The information, understanding, skills, abilities, mindsets, predispositions, attitudes, </a:t>
            </a:r>
          </a:p>
          <a:p>
            <a:pPr marL="630238" indent="-63023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as specified in the</a:t>
            </a:r>
            <a:r>
              <a:rPr lang="en-IN" sz="2000" b="1" dirty="0">
                <a:latin typeface="Georgia" panose="02040502050405020303" pitchFamily="18" charset="0"/>
              </a:rPr>
              <a:t> syllabus</a:t>
            </a:r>
            <a:r>
              <a:rPr lang="en-IN" sz="2000" dirty="0">
                <a:latin typeface="Georgia" panose="02040502050405020303" pitchFamily="18" charset="0"/>
              </a:rPr>
              <a:t> of the program. 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630238" indent="-630238">
              <a:lnSpc>
                <a:spcPct val="100000"/>
              </a:lnSpc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Means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the pedagogical strategies (learning resources,  </a:t>
            </a:r>
            <a:r>
              <a:rPr lang="en-IN" sz="2000" dirty="0">
                <a:latin typeface="Georgia" panose="02040502050405020303" pitchFamily="18" charset="0"/>
              </a:rPr>
              <a:t>learning tasks within and outside the classroom, …)</a:t>
            </a:r>
          </a:p>
          <a:p>
            <a:pPr marL="630238" indent="-630238">
              <a:lnSpc>
                <a:spcPct val="100000"/>
              </a:lnSpc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Assessment Tasks</a:t>
            </a:r>
          </a:p>
          <a:p>
            <a:pPr marL="630238" indent="-630238">
              <a:lnSpc>
                <a:spcPct val="100000"/>
              </a:lnSpc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dirty="0">
                <a:latin typeface="Georgia" panose="02040502050405020303" pitchFamily="18" charset="0"/>
              </a:rPr>
              <a:t>Administrative policies, infrastructure</a:t>
            </a:r>
            <a:r>
              <a:rPr lang="en-IN" sz="2000" dirty="0">
                <a:latin typeface="Georgia" panose="02040502050405020303" pitchFamily="18" charset="0"/>
              </a:rPr>
              <a:t>, …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653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dirty="0">
                <a:solidFill>
                  <a:srgbClr val="000090"/>
                </a:solidFill>
                <a:latin typeface="Georgia" panose="02040502050405020303" pitchFamily="18" charset="0"/>
              </a:rPr>
              <a:t>What is a Curriculum Framework?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166795"/>
            <a:ext cx="7591839" cy="37778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800" b="1" i="1" dirty="0">
                <a:latin typeface="Georgia" panose="02040502050405020303" pitchFamily="18" charset="0"/>
              </a:rPr>
              <a:t>C</a:t>
            </a:r>
            <a:r>
              <a:rPr lang="en-IN" sz="2800" b="1" i="1" dirty="0">
                <a:solidFill>
                  <a:schemeClr val="tx1"/>
                </a:solidFill>
                <a:latin typeface="Georgia" panose="02040502050405020303" pitchFamily="18" charset="0"/>
              </a:rPr>
              <a:t>urriculum </a:t>
            </a:r>
            <a:r>
              <a:rPr lang="en-IN" sz="2800" b="1" i="1" dirty="0">
                <a:latin typeface="Georgia" panose="02040502050405020303" pitchFamily="18" charset="0"/>
              </a:rPr>
              <a:t>F</a:t>
            </a:r>
            <a:r>
              <a:rPr lang="en-IN" sz="2800" b="1" i="1" dirty="0">
                <a:solidFill>
                  <a:schemeClr val="tx1"/>
                </a:solidFill>
                <a:latin typeface="Georgia" panose="02040502050405020303" pitchFamily="18" charset="0"/>
              </a:rPr>
              <a:t>ramework</a:t>
            </a:r>
            <a:r>
              <a:rPr lang="en-IN" sz="2800" b="1" dirty="0">
                <a:solidFill>
                  <a:schemeClr val="tx1"/>
                </a:solidFill>
                <a:latin typeface="Georgia" panose="02040502050405020303" pitchFamily="18" charset="0"/>
              </a:rPr>
              <a:t>:</a:t>
            </a: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a</a:t>
            </a:r>
            <a:r>
              <a:rPr lang="en-IN" sz="2400" b="1" dirty="0">
                <a:solidFill>
                  <a:schemeClr val="tx1"/>
                </a:solidFill>
                <a:latin typeface="Georgia" panose="02040502050405020303" pitchFamily="18" charset="0"/>
              </a:rPr>
              <a:t> framework of concepts, options, questions and ideas</a:t>
            </a: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 that help curriculum designers to design a curriculum, including:</a:t>
            </a:r>
          </a:p>
          <a:p>
            <a:pPr marL="342900">
              <a:lnSpc>
                <a:spcPct val="100000"/>
              </a:lnSpc>
              <a:spcBef>
                <a:spcPts val="1200"/>
              </a:spcBef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the answer to the question “What is a curriculum?”</a:t>
            </a:r>
          </a:p>
          <a:p>
            <a:pPr marL="342900">
              <a:lnSpc>
                <a:spcPct val="100000"/>
              </a:lnSpc>
              <a:spcBef>
                <a:spcPts val="1200"/>
              </a:spcBef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I</a:t>
            </a: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nventories of educational philosophies, learning outcomes,</a:t>
            </a:r>
            <a:r>
              <a:rPr lang="en-IN" sz="2400" dirty="0">
                <a:latin typeface="Georgia" panose="02040502050405020303" pitchFamily="18" charset="0"/>
              </a:rPr>
              <a:t> pedagogical strategies, types of assessment tasks… to choose from</a:t>
            </a:r>
            <a:endParaRPr lang="en-IN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13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What is Higher Order Cognition (HOC)?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072784"/>
            <a:ext cx="7635468" cy="38307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i="1" dirty="0">
                <a:solidFill>
                  <a:schemeClr val="tx1"/>
                </a:solidFill>
                <a:latin typeface="Georgia" panose="02040502050405020303" pitchFamily="18" charset="0"/>
              </a:rPr>
              <a:t>Cognition</a:t>
            </a:r>
            <a:r>
              <a:rPr lang="en-IN" sz="2000" i="1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ways of knowing, explored under cognitive science, and epistemology as the study of knowledge in philosophy. </a:t>
            </a:r>
            <a:endParaRPr lang="en-IN" sz="2000" dirty="0">
              <a:latin typeface="Georgia" panose="02040502050405020303" pitchFamily="18" charset="0"/>
            </a:endParaRPr>
          </a:p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	(‘To cognise’ </a:t>
            </a:r>
            <a:r>
              <a:rPr lang="en-IN" sz="2000" dirty="0">
                <a:latin typeface="Georgia" panose="02040502050405020303" pitchFamily="18" charset="0"/>
              </a:rPr>
              <a:t>means ‘to know’.)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19088" indent="-319088">
              <a:lnSpc>
                <a:spcPct val="100000"/>
              </a:lnSpc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Human and non-human cognition</a:t>
            </a:r>
          </a:p>
          <a:p>
            <a:pPr marL="319088" indent="-319088">
              <a:lnSpc>
                <a:spcPct val="100000"/>
              </a:lnSpc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Academic and pre-academic cognition</a:t>
            </a:r>
          </a:p>
          <a:p>
            <a:pPr marL="319088" indent="-319088">
              <a:lnSpc>
                <a:spcPct val="100000"/>
              </a:lnSpc>
              <a:spcBef>
                <a:spcPts val="18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i="1" dirty="0">
                <a:solidFill>
                  <a:schemeClr val="tx1"/>
                </a:solidFill>
                <a:latin typeface="Georgia" panose="02040502050405020303" pitchFamily="18" charset="0"/>
              </a:rPr>
              <a:t>Higher Order Cognition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</a:p>
          <a:p>
            <a:pPr marL="177800" indent="-177800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What distinguishes humans from other organisms: </a:t>
            </a:r>
          </a:p>
          <a:p>
            <a:pPr marL="177800" indent="-177800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thinking like an academic (mathematician, scientist</a:t>
            </a:r>
            <a:r>
              <a:rPr lang="en-IN" sz="2000" dirty="0">
                <a:latin typeface="Georgia" panose="02040502050405020303" pitchFamily="18" charset="0"/>
              </a:rPr>
              <a:t>, historian 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philosopher</a:t>
            </a:r>
            <a:r>
              <a:rPr lang="en-IN" sz="2000" dirty="0">
                <a:latin typeface="Georgia" panose="02040502050405020303" pitchFamily="18" charset="0"/>
              </a:rPr>
              <a:t>)</a:t>
            </a:r>
          </a:p>
          <a:p>
            <a:pPr marL="177800" indent="-177800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b="1" dirty="0">
                <a:latin typeface="Georgia" panose="02040502050405020303" pitchFamily="18" charset="0"/>
              </a:rPr>
              <a:t>Academic Inquiry</a:t>
            </a:r>
            <a:r>
              <a:rPr lang="en-IN" sz="2000" dirty="0">
                <a:latin typeface="Georgia" panose="02040502050405020303" pitchFamily="18" charset="0"/>
              </a:rPr>
              <a:t> and </a:t>
            </a:r>
            <a:r>
              <a:rPr lang="en-IN" sz="2000" b="1" dirty="0">
                <a:latin typeface="Georgia" panose="02040502050405020303" pitchFamily="18" charset="0"/>
              </a:rPr>
              <a:t>Academic Critical Thinking</a:t>
            </a:r>
            <a:endParaRPr lang="en-IN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19088" indent="-319088"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			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367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dirty="0">
                <a:solidFill>
                  <a:srgbClr val="000090"/>
                </a:solidFill>
                <a:latin typeface="Georgia" panose="02040502050405020303" pitchFamily="18" charset="0"/>
              </a:rPr>
              <a:t>Learning Outcomes of HOC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320800"/>
            <a:ext cx="7575912" cy="3403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i="1" dirty="0">
                <a:solidFill>
                  <a:schemeClr val="tx1"/>
                </a:solidFill>
                <a:latin typeface="Georgia" panose="02040502050405020303" pitchFamily="18" charset="0"/>
              </a:rPr>
              <a:t>Tools</a:t>
            </a:r>
            <a:r>
              <a:rPr lang="en-IN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 of Inquiry: </a:t>
            </a: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reasoning, defining, categorizing, generalising, abstracting, integrating, justifying, critically evaluating, debating, … </a:t>
            </a:r>
          </a:p>
          <a:p>
            <a:pPr marL="319088" indent="-319088"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i="1" dirty="0">
                <a:solidFill>
                  <a:schemeClr val="tx1"/>
                </a:solidFill>
                <a:latin typeface="Georgia" panose="02040502050405020303" pitchFamily="18" charset="0"/>
              </a:rPr>
              <a:t>Modes</a:t>
            </a:r>
            <a:r>
              <a:rPr lang="en-IN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 of Inquiry: </a:t>
            </a: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Mathematical, Scientific, Humanistic, Philosophical, Conceptual, Ethical…</a:t>
            </a:r>
          </a:p>
          <a:p>
            <a:pPr marL="319088" indent="-319088"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	(Not mutually exclusive)</a:t>
            </a:r>
            <a:endParaRPr lang="en-IN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19088" indent="-319088"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Constructing and Evaluating Theories</a:t>
            </a:r>
          </a:p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	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279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dirty="0">
                <a:solidFill>
                  <a:srgbClr val="000090"/>
                </a:solidFill>
                <a:latin typeface="Georgia" panose="02040502050405020303" pitchFamily="18" charset="0"/>
              </a:rPr>
              <a:t>Reasoning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320800"/>
            <a:ext cx="7575912" cy="3403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i="1" dirty="0">
                <a:latin typeface="Georgia" panose="02040502050405020303" pitchFamily="18" charset="0"/>
              </a:rPr>
              <a:t>Central Concepts</a:t>
            </a:r>
            <a:r>
              <a:rPr lang="en-IN" sz="2400" dirty="0">
                <a:latin typeface="Georgia" panose="02040502050405020303" pitchFamily="18" charset="0"/>
              </a:rPr>
              <a:t>: </a:t>
            </a:r>
          </a:p>
          <a:p>
            <a:pPr marL="319088" indent="-319088"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	</a:t>
            </a:r>
            <a:r>
              <a:rPr lang="en-IN" sz="2000" b="1" dirty="0">
                <a:latin typeface="Georgia" panose="02040502050405020303" pitchFamily="18" charset="0"/>
              </a:rPr>
              <a:t>Logical consequence</a:t>
            </a:r>
            <a:r>
              <a:rPr lang="en-IN" sz="2000" dirty="0">
                <a:latin typeface="Georgia" panose="02040502050405020303" pitchFamily="18" charset="0"/>
              </a:rPr>
              <a:t> and </a:t>
            </a:r>
            <a:r>
              <a:rPr lang="en-IN" sz="2000" b="1" dirty="0">
                <a:latin typeface="Georgia" panose="02040502050405020303" pitchFamily="18" charset="0"/>
              </a:rPr>
              <a:t>logical contradiction</a:t>
            </a:r>
            <a:r>
              <a:rPr lang="en-IN" sz="2000" dirty="0">
                <a:latin typeface="Georgia" panose="02040502050405020303" pitchFamily="18" charset="0"/>
              </a:rPr>
              <a:t> 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b="1" i="1" dirty="0">
                <a:solidFill>
                  <a:schemeClr val="tx1"/>
                </a:solidFill>
                <a:latin typeface="Georgia" panose="02040502050405020303" pitchFamily="18" charset="0"/>
              </a:rPr>
              <a:t>Types of Arguments</a:t>
            </a:r>
            <a:r>
              <a:rPr lang="en-IN" sz="2400" i="1" dirty="0">
                <a:solidFill>
                  <a:schemeClr val="tx1"/>
                </a:solidFill>
                <a:latin typeface="Georgia" panose="02040502050405020303" pitchFamily="18" charset="0"/>
              </a:rPr>
              <a:t>: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</a:t>
            </a:r>
            <a:r>
              <a:rPr lang="en-IN" sz="2000" b="1" dirty="0">
                <a:latin typeface="Georgia" panose="02040502050405020303" pitchFamily="18" charset="0"/>
              </a:rPr>
              <a:t>Demonstration</a:t>
            </a:r>
            <a:r>
              <a:rPr lang="en-IN" sz="2000" dirty="0">
                <a:latin typeface="Georgia" panose="02040502050405020303" pitchFamily="18" charset="0"/>
              </a:rPr>
              <a:t> of: 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	Logical consequence	(e.g., Straight-angled triangles) 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	 	Logical Contradiction  </a:t>
            </a:r>
            <a:endParaRPr lang="en-IN" sz="2000" dirty="0">
              <a:latin typeface="Georgia" panose="02040502050405020303" pitchFamily="18" charset="0"/>
            </a:endParaRP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	</a:t>
            </a:r>
            <a:r>
              <a:rPr lang="en-IN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Refutation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e.g., Definition of Solid and Liquid 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	</a:t>
            </a:r>
            <a:r>
              <a:rPr lang="en-IN" sz="2000" b="1" dirty="0">
                <a:latin typeface="Georgia" panose="02040502050405020303" pitchFamily="18" charset="0"/>
              </a:rPr>
              <a:t>Proof</a:t>
            </a:r>
            <a:r>
              <a:rPr lang="en-IN" sz="2000" dirty="0">
                <a:latin typeface="Georgia" panose="02040502050405020303" pitchFamily="18" charset="0"/>
              </a:rPr>
              <a:t>: Concept of vertex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000" b="1" dirty="0">
                <a:solidFill>
                  <a:schemeClr val="tx1"/>
                </a:solidFill>
                <a:latin typeface="Georgia" panose="02040502050405020303" pitchFamily="18" charset="0"/>
              </a:rPr>
              <a:t>Occam’s razor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  <a:r>
              <a:rPr lang="en-IN" sz="2000" dirty="0">
                <a:latin typeface="Georgia" panose="02040502050405020303" pitchFamily="18" charset="0"/>
              </a:rPr>
              <a:t>e.g., Humans as animals 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	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543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dirty="0">
                <a:solidFill>
                  <a:srgbClr val="000090"/>
                </a:solidFill>
                <a:latin typeface="Georgia" panose="02040502050405020303" pitchFamily="18" charset="0"/>
              </a:rPr>
              <a:t>Theory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320800"/>
            <a:ext cx="7575912" cy="3403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800" dirty="0">
                <a:latin typeface="Georgia" panose="02040502050405020303" pitchFamily="18" charset="0"/>
              </a:rPr>
              <a:t>Examples 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	A geocentric theory of the solar system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A theory of ethics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	A theory of discrete geometry</a:t>
            </a:r>
          </a:p>
          <a:p>
            <a:pPr marL="319088" indent="-319088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Darwin’s theory of evolution</a:t>
            </a:r>
          </a:p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	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567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2348360"/>
            <a:ext cx="7575912" cy="19108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9088" indent="-319088" algn="ctr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3600" i="1" dirty="0">
                <a:solidFill>
                  <a:srgbClr val="000090"/>
                </a:solidFill>
                <a:latin typeface="Georgia" panose="02040502050405020303" pitchFamily="18" charset="0"/>
              </a:rPr>
              <a:t>Thank you</a:t>
            </a:r>
          </a:p>
          <a:p>
            <a:pPr marL="319088" indent="-319088" algn="ctr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A written version of this talk can be accessed at</a:t>
            </a:r>
          </a:p>
          <a:p>
            <a:pPr marL="319088" indent="-319088" algn="ctr">
              <a:spcBef>
                <a:spcPts val="6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https://</a:t>
            </a:r>
            <a:r>
              <a:rPr lang="en-IN" sz="2400" i="1" dirty="0" err="1">
                <a:solidFill>
                  <a:srgbClr val="000090"/>
                </a:solidFill>
                <a:latin typeface="Georgia" panose="02040502050405020303" pitchFamily="18" charset="0"/>
              </a:rPr>
              <a:t>www.thinq.education</a:t>
            </a:r>
            <a:r>
              <a:rPr lang="en-IN" sz="2400" i="1" dirty="0">
                <a:solidFill>
                  <a:srgbClr val="000090"/>
                </a:solidFill>
                <a:latin typeface="Georgia" panose="02040502050405020303" pitchFamily="18" charset="0"/>
              </a:rPr>
              <a:t>/post/curriculum-framework-for-higher-order-cognition</a:t>
            </a:r>
          </a:p>
          <a:p>
            <a:pPr marL="319088" indent="-31908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		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432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The Focus: Higher Order Cognition (HOC)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627671"/>
            <a:ext cx="7575912" cy="20962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238" indent="-630238">
              <a:lnSpc>
                <a:spcPct val="100000"/>
              </a:lnSpc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NEP (2020)</a:t>
            </a:r>
          </a:p>
          <a:p>
            <a:pPr marL="630238" indent="-630238">
              <a:lnSpc>
                <a:spcPct val="100000"/>
              </a:lnSpc>
              <a:spcBef>
                <a:spcPts val="18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NAAC White Paper (2022</a:t>
            </a:r>
            <a:r>
              <a:rPr lang="en-IN" sz="2000" dirty="0">
                <a:latin typeface="Georgia" panose="02040502050405020303" pitchFamily="18" charset="0"/>
              </a:rPr>
              <a:t>) “Re-imagining Assessment and Accreditation in India” 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(</a:t>
            </a:r>
            <a:r>
              <a:rPr lang="en-IN" sz="2000" dirty="0">
                <a:latin typeface="Georgia" panose="02040502050405020303" pitchFamily="18" charset="0"/>
              </a:rPr>
              <a:t>Section 2.4 and Annexure 6) 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77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Part 1: A Sample of Exam Questions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8" y="1196336"/>
            <a:ext cx="7686167" cy="35280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238" indent="-630238">
              <a:lnSpc>
                <a:spcPct val="100000"/>
              </a:lnSpc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u="sng" dirty="0">
                <a:solidFill>
                  <a:schemeClr val="tx1"/>
                </a:solidFill>
                <a:latin typeface="Georgia" panose="02040502050405020303" pitchFamily="18" charset="0"/>
              </a:rPr>
              <a:t>Master’s in Mathematics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</a:t>
            </a:r>
          </a:p>
          <a:p>
            <a:pPr marL="276225" indent="-276225">
              <a:lnSpc>
                <a:spcPct val="100000"/>
              </a:lnSpc>
              <a:spcBef>
                <a:spcPts val="300"/>
              </a:spcBef>
              <a:buNone/>
              <a:tabLst>
                <a:tab pos="354013" algn="l"/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A straight angle is 180 degrees. </a:t>
            </a:r>
          </a:p>
          <a:p>
            <a:pPr marL="276225" indent="-276225">
              <a:lnSpc>
                <a:spcPct val="100000"/>
              </a:lnSpc>
              <a:spcBef>
                <a:spcPts val="300"/>
              </a:spcBef>
              <a:buNone/>
              <a:tabLst>
                <a:tab pos="354013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O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n a straight line segment A</a:t>
            </a:r>
            <a:r>
              <a:rPr lang="en-IN" sz="2000" dirty="0">
                <a:latin typeface="Georgia" panose="02040502050405020303" pitchFamily="18" charset="0"/>
              </a:rPr>
              <a:t>B, with a point C between A and B,   angle ABC is a straight angle.</a:t>
            </a:r>
          </a:p>
          <a:p>
            <a:pPr marL="276225" indent="-276225">
              <a:lnSpc>
                <a:spcPct val="100000"/>
              </a:lnSpc>
              <a:spcBef>
                <a:spcPts val="300"/>
              </a:spcBef>
              <a:buNone/>
              <a:tabLst>
                <a:tab pos="354013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A triangle is composed of three straight lines. There are infinitely many points in any straight line segment, so there there are infinitely many straight angles in a triangle. If so:</a:t>
            </a:r>
          </a:p>
          <a:p>
            <a:pPr marL="276225" indent="-276225">
              <a:lnSpc>
                <a:spcPct val="100000"/>
              </a:lnSpc>
              <a:spcBef>
                <a:spcPts val="300"/>
              </a:spcBef>
              <a:buNone/>
              <a:tabLst>
                <a:tab pos="354013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The angle sum theorem says that the sum of angles in a triangle is 180 degrees. </a:t>
            </a:r>
          </a:p>
          <a:p>
            <a:pPr marL="276225" indent="-276225">
              <a:lnSpc>
                <a:spcPct val="100000"/>
              </a:lnSpc>
              <a:spcBef>
                <a:spcPts val="300"/>
              </a:spcBef>
              <a:buNone/>
              <a:tabLst>
                <a:tab pos="354013" algn="l"/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Is the theorem wrong? Provide reasons in support of your answer.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0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A Sample of Exam Questions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225874"/>
            <a:ext cx="7575912" cy="3498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4013" indent="-354013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u="sng" dirty="0">
                <a:solidFill>
                  <a:schemeClr val="tx1"/>
                </a:solidFill>
                <a:latin typeface="Georgia" panose="02040502050405020303" pitchFamily="18" charset="0"/>
              </a:rPr>
              <a:t>Master’s in Physics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</a:p>
          <a:p>
            <a:pPr marL="354013" indent="-3540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Newton’s theory of gravity uses the concept of gravitational force.</a:t>
            </a:r>
          </a:p>
          <a:p>
            <a:pPr marL="354013" indent="-3540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Einstein’s theory of gravity uses the concept of gravitational field. </a:t>
            </a:r>
          </a:p>
          <a:p>
            <a:pPr marL="354013" indent="-3540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Does that mean that the concept of force is unnecessary in a theory of motion? </a:t>
            </a:r>
          </a:p>
          <a:p>
            <a:pPr marL="354013" indent="-3540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Provide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 reasons in support of your answer.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59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A Sample of Exam Questions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152026"/>
            <a:ext cx="7575912" cy="35723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238" indent="-630238">
              <a:lnSpc>
                <a:spcPct val="100000"/>
              </a:lnSpc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u="sng" dirty="0">
                <a:solidFill>
                  <a:schemeClr val="tx1"/>
                </a:solidFill>
                <a:latin typeface="Georgia" panose="02040502050405020303" pitchFamily="18" charset="0"/>
              </a:rPr>
              <a:t>Master’s in Biology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</a:p>
          <a:p>
            <a:pPr marL="354013" indent="-354013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Sexual reproduction is found in both plants and animals.</a:t>
            </a:r>
          </a:p>
          <a:p>
            <a:pPr marL="354013" indent="-354013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Given Darwin’s theory of biological evolution that explains shared properties of two taxa in terms of common descent, this means that there is a sexually reproducing taxon from which both plants and animals descended.</a:t>
            </a:r>
          </a:p>
          <a:p>
            <a:pPr marL="354013" indent="-354013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This conclusion is inconsistent with textbook trees of life.</a:t>
            </a:r>
          </a:p>
          <a:p>
            <a:pPr marL="354013" indent="-354013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Should the textbook trees of life be revised? </a:t>
            </a:r>
            <a:r>
              <a:rPr lang="en-IN" sz="2000" dirty="0">
                <a:latin typeface="Georgia" panose="02040502050405020303" pitchFamily="18" charset="0"/>
              </a:rPr>
              <a:t>Provide reasons in support of your answer. 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71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A Sample of Exam Questions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240644"/>
            <a:ext cx="7575912" cy="34837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238" indent="-63023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u="sng" dirty="0">
                <a:solidFill>
                  <a:schemeClr val="tx1"/>
                </a:solidFill>
                <a:latin typeface="Georgia" panose="02040502050405020303" pitchFamily="18" charset="0"/>
              </a:rPr>
              <a:t>Master’s in Economics</a:t>
            </a:r>
            <a:r>
              <a:rPr lang="en-IN" sz="2000" u="sng" dirty="0">
                <a:solidFill>
                  <a:schemeClr val="tx1"/>
                </a:solidFill>
                <a:latin typeface="Georgia" panose="02040502050405020303" pitchFamily="18" charset="0"/>
              </a:rPr>
              <a:t>:  </a:t>
            </a:r>
          </a:p>
          <a:p>
            <a:pPr marL="276225" indent="-276225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Noma, </a:t>
            </a:r>
            <a:r>
              <a:rPr lang="en-IN" sz="2000" dirty="0">
                <a:latin typeface="Georgia" panose="02040502050405020303" pitchFamily="18" charset="0"/>
              </a:rPr>
              <a:t>rated New York’s best restaurant, is closing, because given the (post)-covid environment, the “model is no longer sustainable.” And it is evolving into a food laboratory. </a:t>
            </a:r>
          </a:p>
          <a:p>
            <a:pPr marL="276225" indent="-276225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If we accept the definition of s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ustainability as the </a:t>
            </a:r>
            <a:r>
              <a:rPr lang="en-IN" sz="2000" dirty="0">
                <a:latin typeface="Georgia" panose="02040502050405020303" pitchFamily="18" charset="0"/>
              </a:rPr>
              <a:t>ability to maintain or support an entity or process over time, sustainability is the same as survivability, and is closely related to evolvability. </a:t>
            </a:r>
          </a:p>
          <a:p>
            <a:pPr marL="276225" indent="-276225">
              <a:lnSpc>
                <a:spcPct val="100000"/>
              </a:lnSpc>
              <a:spcBef>
                <a:spcPts val="6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Construct a theory of sustainability and evolvability that applies to both economics and biology. 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096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A Sample of Exam Questions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320800"/>
            <a:ext cx="7694532" cy="34035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0238" indent="-630238">
              <a:lnSpc>
                <a:spcPct val="100000"/>
              </a:lnSpc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IN" sz="2400" u="sng" dirty="0">
                <a:solidFill>
                  <a:schemeClr val="tx1"/>
                </a:solidFill>
                <a:latin typeface="Georgia" panose="02040502050405020303" pitchFamily="18" charset="0"/>
              </a:rPr>
              <a:t>Master’s in History</a:t>
            </a: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:  </a:t>
            </a:r>
          </a:p>
          <a:p>
            <a:pPr marL="265113" indent="-2651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solidFill>
                  <a:schemeClr val="tx1"/>
                </a:solidFill>
                <a:latin typeface="Georgia" panose="02040502050405020303" pitchFamily="18" charset="0"/>
              </a:rPr>
              <a:t>Textbooks treat the Egyptian civilization as </a:t>
            </a:r>
            <a:r>
              <a:rPr lang="en-IN" sz="2000" dirty="0">
                <a:latin typeface="Georgia" panose="02040502050405020303" pitchFamily="18" charset="0"/>
              </a:rPr>
              <a:t>a great civilisation, even though the empire depended on conquest and brutal treatment of slaves.</a:t>
            </a:r>
          </a:p>
          <a:p>
            <a:pPr marL="265113" indent="-2651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They also refer to the conqueror, Alexander, as </a:t>
            </a:r>
            <a:r>
              <a:rPr lang="en-IN" sz="2000" i="1" dirty="0">
                <a:latin typeface="Georgia" panose="02040502050405020303" pitchFamily="18" charset="0"/>
              </a:rPr>
              <a:t>Alexander the Great</a:t>
            </a:r>
            <a:r>
              <a:rPr lang="en-IN" sz="2000" dirty="0">
                <a:latin typeface="Georgia" panose="02040502050405020303" pitchFamily="18" charset="0"/>
              </a:rPr>
              <a:t>.</a:t>
            </a:r>
          </a:p>
          <a:p>
            <a:pPr marL="265113" indent="-265113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000" dirty="0">
                <a:latin typeface="Georgia" panose="02040502050405020303" pitchFamily="18" charset="0"/>
              </a:rPr>
              <a:t>Should the epithet ‘great’ be applied to such instances in history textbooks? Provide reasons in support of your answer. </a:t>
            </a:r>
            <a:endParaRPr lang="en-IN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23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58010"/>
            <a:ext cx="8203059" cy="706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Part 2: The Concepts</a:t>
            </a:r>
            <a:b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</a:b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157872"/>
            <a:ext cx="7575912" cy="35665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95350" indent="-630238">
              <a:lnSpc>
                <a:spcPct val="100000"/>
              </a:lnSpc>
              <a:spcBef>
                <a:spcPts val="1200"/>
              </a:spcBef>
              <a:buNone/>
              <a:tabLst>
                <a:tab pos="1258888" algn="l"/>
                <a:tab pos="1519238" algn="l"/>
              </a:tabLst>
            </a:pPr>
            <a:r>
              <a:rPr lang="en-US" sz="2800" dirty="0">
                <a:solidFill>
                  <a:srgbClr val="000090"/>
                </a:solidFill>
                <a:latin typeface="Georgia" panose="02040502050405020303" pitchFamily="18" charset="0"/>
              </a:rPr>
              <a:t>The Structure of what follows</a:t>
            </a:r>
            <a:endParaRPr lang="en-IN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895350" indent="-630238">
              <a:lnSpc>
                <a:spcPct val="100000"/>
              </a:lnSpc>
              <a:spcBef>
                <a:spcPts val="15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~	What is a Curriculum?</a:t>
            </a:r>
          </a:p>
          <a:p>
            <a:pPr marL="895350" indent="-630238">
              <a:lnSpc>
                <a:spcPct val="100000"/>
              </a:lnSpc>
              <a:spcBef>
                <a:spcPts val="3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~	What is a Curriculum Framework?</a:t>
            </a:r>
            <a:endParaRPr lang="en-IN" sz="24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895350" indent="-630238">
              <a:lnSpc>
                <a:spcPct val="100000"/>
              </a:lnSpc>
              <a:spcBef>
                <a:spcPts val="3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~	What is Higher Order Cognition (HOC)?</a:t>
            </a:r>
          </a:p>
          <a:p>
            <a:pPr marL="895350" indent="-630238">
              <a:lnSpc>
                <a:spcPct val="100000"/>
              </a:lnSpc>
              <a:spcBef>
                <a:spcPts val="3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~	Learning Outcomes of HOC</a:t>
            </a:r>
          </a:p>
          <a:p>
            <a:pPr marL="895350" indent="-630238">
              <a:lnSpc>
                <a:spcPct val="100000"/>
              </a:lnSpc>
              <a:spcBef>
                <a:spcPts val="3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400" dirty="0">
                <a:solidFill>
                  <a:schemeClr val="tx1"/>
                </a:solidFill>
                <a:latin typeface="Georgia" panose="02040502050405020303" pitchFamily="18" charset="0"/>
              </a:rPr>
              <a:t>~	Reasoning</a:t>
            </a:r>
            <a:endParaRPr lang="en-IN" sz="2400" dirty="0">
              <a:latin typeface="Georgia" panose="02040502050405020303" pitchFamily="18" charset="0"/>
            </a:endParaRPr>
          </a:p>
          <a:p>
            <a:pPr marL="895350" indent="-630238">
              <a:lnSpc>
                <a:spcPct val="100000"/>
              </a:lnSpc>
              <a:spcBef>
                <a:spcPts val="300"/>
              </a:spcBef>
              <a:buNone/>
              <a:tabLst>
                <a:tab pos="1258888" algn="l"/>
                <a:tab pos="1519238" algn="l"/>
              </a:tabLst>
            </a:pPr>
            <a:r>
              <a:rPr lang="en-IN" sz="2400" dirty="0">
                <a:latin typeface="Georgia" panose="02040502050405020303" pitchFamily="18" charset="0"/>
              </a:rPr>
              <a:t>~	Theory</a:t>
            </a:r>
            <a:endParaRPr lang="en-IN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4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629240" y="472626"/>
            <a:ext cx="8203059" cy="606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/>
            <a:r>
              <a:rPr lang="en-US" sz="3200" dirty="0">
                <a:solidFill>
                  <a:srgbClr val="000090"/>
                </a:solidFill>
                <a:latin typeface="Georgia" panose="02040502050405020303" pitchFamily="18" charset="0"/>
              </a:rPr>
              <a:t>What is a Curriculum?</a:t>
            </a:r>
            <a:endParaRPr sz="3200" dirty="0">
              <a:solidFill>
                <a:srgbClr val="000090"/>
              </a:solidFill>
              <a:latin typeface="Georgia" panose="02040502050405020303" pitchFamily="18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66529" y="1329260"/>
            <a:ext cx="8065767" cy="36153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19088" indent="-319088">
              <a:spcBef>
                <a:spcPts val="3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US" sz="3200" b="1" i="1" dirty="0">
                <a:latin typeface="Georgia" panose="02040502050405020303" pitchFamily="18" charset="0"/>
              </a:rPr>
              <a:t>Curriculum</a:t>
            </a:r>
            <a:r>
              <a:rPr lang="en-US" sz="3200" dirty="0">
                <a:latin typeface="Georgia" panose="02040502050405020303" pitchFamily="18" charset="0"/>
              </a:rPr>
              <a:t> </a:t>
            </a:r>
          </a:p>
          <a:p>
            <a:pPr marL="319088" indent="-319088"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US" sz="3200" dirty="0">
                <a:latin typeface="Georgia" panose="02040502050405020303" pitchFamily="18" charset="0"/>
              </a:rPr>
              <a:t> 	</a:t>
            </a:r>
            <a:r>
              <a:rPr lang="en-US" sz="2800" dirty="0">
                <a:latin typeface="Georgia" panose="02040502050405020303" pitchFamily="18" charset="0"/>
              </a:rPr>
              <a:t>The </a:t>
            </a:r>
            <a:r>
              <a:rPr lang="en-US" sz="2800" b="1" dirty="0">
                <a:latin typeface="Georgia" panose="02040502050405020303" pitchFamily="18" charset="0"/>
              </a:rPr>
              <a:t>totality of interventions</a:t>
            </a:r>
            <a:r>
              <a:rPr lang="en-US" sz="2800" dirty="0">
                <a:latin typeface="Georgia" panose="02040502050405020303" pitchFamily="18" charset="0"/>
              </a:rPr>
              <a:t> </a:t>
            </a:r>
          </a:p>
          <a:p>
            <a:pPr marL="319088" indent="-319088"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US" sz="2800" dirty="0">
                <a:latin typeface="Georgia" panose="02040502050405020303" pitchFamily="18" charset="0"/>
              </a:rPr>
              <a:t>	designed to achieve the</a:t>
            </a:r>
            <a:r>
              <a:rPr lang="en-US" sz="2800" b="1" dirty="0">
                <a:latin typeface="Georgia" panose="02040502050405020303" pitchFamily="18" charset="0"/>
              </a:rPr>
              <a:t> learning outcomes</a:t>
            </a:r>
            <a:r>
              <a:rPr lang="en-US" sz="2800" dirty="0">
                <a:latin typeface="Georgia" panose="02040502050405020303" pitchFamily="18" charset="0"/>
              </a:rPr>
              <a:t> </a:t>
            </a:r>
          </a:p>
          <a:p>
            <a:pPr marL="319088" indent="-319088">
              <a:spcBef>
                <a:spcPts val="1200"/>
              </a:spcBef>
              <a:buNone/>
              <a:tabLst>
                <a:tab pos="623888" algn="l"/>
                <a:tab pos="1258888" algn="l"/>
                <a:tab pos="1519238" algn="l"/>
              </a:tabLst>
            </a:pPr>
            <a:r>
              <a:rPr lang="en-US" sz="2800" dirty="0">
                <a:latin typeface="Georgia" panose="02040502050405020303" pitchFamily="18" charset="0"/>
              </a:rPr>
              <a:t>	that an educational program </a:t>
            </a:r>
            <a:r>
              <a:rPr lang="en-US" sz="2800" b="1" dirty="0">
                <a:latin typeface="Georgia" panose="02040502050405020303" pitchFamily="18" charset="0"/>
              </a:rPr>
              <a:t>aims</a:t>
            </a:r>
            <a:r>
              <a:rPr lang="en-US" sz="2800" dirty="0">
                <a:latin typeface="Georgia" panose="02040502050405020303" pitchFamily="18" charset="0"/>
              </a:rPr>
              <a:t> at</a:t>
            </a:r>
            <a:br>
              <a:rPr lang="en-US" sz="1600" dirty="0">
                <a:latin typeface="Georgia" panose="02040502050405020303" pitchFamily="18" charset="0"/>
              </a:rPr>
            </a:br>
            <a:endParaRPr lang="en-IN" sz="16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16593F-9B5A-1D4E-ACDF-8520B38EA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79916" y="1121833"/>
            <a:ext cx="8593667" cy="21167"/>
          </a:xfrm>
          <a:prstGeom prst="line">
            <a:avLst/>
          </a:prstGeom>
          <a:ln w="31750">
            <a:solidFill>
              <a:srgbClr val="000090"/>
            </a:solidFill>
          </a:ln>
          <a:effectLst>
            <a:outerShdw blurRad="63500" dir="13500000" kx="2700000" rotWithShape="0">
              <a:srgbClr val="000000">
                <a:alpha val="1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40145" y="198308"/>
            <a:ext cx="0" cy="4657725"/>
          </a:xfrm>
          <a:prstGeom prst="line">
            <a:avLst/>
          </a:prstGeom>
          <a:ln w="3810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19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509EA5A1-45CD-0F49-85D2-DD22D8704156}">
  <we:reference id="wa200001745" version="1.0.1.5" store="en-GB" storeType="OMEX"/>
  <we:alternateReferences>
    <we:reference id="wa200001745" version="1.0.1.5" store="WA20000174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8366</TotalTime>
  <Words>981</Words>
  <Application>Microsoft Macintosh PowerPoint</Application>
  <PresentationFormat>On-screen Show (16:9)</PresentationFormat>
  <Paragraphs>114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Office Theme</vt:lpstr>
      <vt:lpstr>Curriculum Framework for Higher Order Cognition  K P Mohanan (mohanan.kp@gmail.com) ThinQ (www.thinq.education)    18 January 2023   </vt:lpstr>
      <vt:lpstr>The Focus: Higher Order Cognition (HOC) </vt:lpstr>
      <vt:lpstr>Part 1: A Sample of Exam Questions </vt:lpstr>
      <vt:lpstr>A Sample of Exam Questions </vt:lpstr>
      <vt:lpstr>A Sample of Exam Questions </vt:lpstr>
      <vt:lpstr>A Sample of Exam Questions </vt:lpstr>
      <vt:lpstr>A Sample of Exam Questions </vt:lpstr>
      <vt:lpstr>Part 2: The Concepts </vt:lpstr>
      <vt:lpstr>What is a Curriculum?</vt:lpstr>
      <vt:lpstr>What is a Curriculum?</vt:lpstr>
      <vt:lpstr>What is a Curriculum Framework? </vt:lpstr>
      <vt:lpstr>What is Higher Order Cognition (HOC)? </vt:lpstr>
      <vt:lpstr>Learning Outcomes of HOC </vt:lpstr>
      <vt:lpstr>Reasoning </vt:lpstr>
      <vt:lpstr>Theory </vt:lpstr>
      <vt:lpstr>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 2020 HOC and School Education</dc:title>
  <dc:subject/>
  <dc:creator>K P Mohanan</dc:creator>
  <cp:keywords/>
  <dc:description/>
  <cp:lastModifiedBy>KP Mohanan</cp:lastModifiedBy>
  <cp:revision>1042</cp:revision>
  <cp:lastPrinted>2022-11-09T10:24:50Z</cp:lastPrinted>
  <dcterms:created xsi:type="dcterms:W3CDTF">2020-05-02T06:18:09Z</dcterms:created>
  <dcterms:modified xsi:type="dcterms:W3CDTF">2023-01-12T22:28:40Z</dcterms:modified>
  <cp:category/>
</cp:coreProperties>
</file>